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59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535" r:id="rId25"/>
    <p:sldId id="534" r:id="rId26"/>
    <p:sldId id="533" r:id="rId27"/>
    <p:sldId id="532" r:id="rId28"/>
    <p:sldId id="512" r:id="rId29"/>
    <p:sldId id="536" r:id="rId30"/>
    <p:sldId id="537" r:id="rId31"/>
    <p:sldId id="514" r:id="rId32"/>
    <p:sldId id="515" r:id="rId33"/>
    <p:sldId id="516" r:id="rId34"/>
    <p:sldId id="511" r:id="rId35"/>
    <p:sldId id="513" r:id="rId36"/>
    <p:sldId id="523" r:id="rId37"/>
    <p:sldId id="524" r:id="rId38"/>
    <p:sldId id="519" r:id="rId39"/>
    <p:sldId id="520" r:id="rId40"/>
    <p:sldId id="521" r:id="rId41"/>
    <p:sldId id="491" r:id="rId42"/>
    <p:sldId id="492" r:id="rId43"/>
    <p:sldId id="493" r:id="rId44"/>
    <p:sldId id="494" r:id="rId45"/>
    <p:sldId id="538" r:id="rId46"/>
    <p:sldId id="539" r:id="rId47"/>
    <p:sldId id="540" r:id="rId48"/>
    <p:sldId id="541" r:id="rId49"/>
    <p:sldId id="542" r:id="rId50"/>
    <p:sldId id="543" r:id="rId51"/>
    <p:sldId id="449" r:id="rId52"/>
    <p:sldId id="544" r:id="rId53"/>
    <p:sldId id="451" r:id="rId54"/>
    <p:sldId id="545" r:id="rId55"/>
    <p:sldId id="546" r:id="rId56"/>
    <p:sldId id="547" r:id="rId57"/>
    <p:sldId id="265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7" autoAdjust="0"/>
    <p:restoredTop sz="99645" autoAdjust="0"/>
  </p:normalViewPr>
  <p:slideViewPr>
    <p:cSldViewPr>
      <p:cViewPr>
        <p:scale>
          <a:sx n="81" d="100"/>
          <a:sy n="81" d="100"/>
        </p:scale>
        <p:origin x="-87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199287589051358E-2"/>
          <c:y val="1.8893033107703629E-3"/>
          <c:w val="0.57827037245344448"/>
          <c:h val="0.899730004144218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4"/>
          </c:dPt>
          <c:cat>
            <c:strRef>
              <c:f>Лист1!$A$2:$A$6</c:f>
              <c:strCache>
                <c:ptCount val="5"/>
                <c:pt idx="0">
                  <c:v>Добыча полезных ископаемых</c:v>
                </c:pt>
                <c:pt idx="1">
                  <c:v>Обрабатывающее производство</c:v>
                </c:pt>
                <c:pt idx="2">
                  <c:v>Сельское хозяйство</c:v>
                </c:pt>
                <c:pt idx="3">
                  <c:v>Строительство</c:v>
                </c:pt>
                <c:pt idx="4">
                  <c:v>Торговля, транспорт, связь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7184.4319999999998</c:v>
                </c:pt>
                <c:pt idx="1">
                  <c:v>96.1</c:v>
                </c:pt>
                <c:pt idx="2">
                  <c:v>15.5</c:v>
                </c:pt>
                <c:pt idx="3">
                  <c:v>467.23</c:v>
                </c:pt>
                <c:pt idx="4">
                  <c:v>2220.4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235328"/>
        <c:axId val="185236864"/>
        <c:axId val="0"/>
      </c:bar3DChart>
      <c:catAx>
        <c:axId val="185235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236864"/>
        <c:crosses val="autoZero"/>
        <c:auto val="1"/>
        <c:lblAlgn val="ctr"/>
        <c:lblOffset val="100"/>
        <c:noMultiLvlLbl val="0"/>
      </c:catAx>
      <c:valAx>
        <c:axId val="185236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52353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6"/>
          <c:y val="3.4525200285994259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cat>
            <c:strRef>
              <c:f>Лист1!$A$2:$A$8</c:f>
              <c:strCache>
                <c:ptCount val="7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  <c:pt idx="6">
                  <c:v>лесозаготовки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</c:v>
                </c:pt>
                <c:pt idx="1">
                  <c:v>21</c:v>
                </c:pt>
                <c:pt idx="2">
                  <c:v>34</c:v>
                </c:pt>
                <c:pt idx="3">
                  <c:v>6</c:v>
                </c:pt>
                <c:pt idx="4">
                  <c:v>16</c:v>
                </c:pt>
                <c:pt idx="5">
                  <c:v>31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2.42741309844965E-2"/>
          <c:y val="0.27492408735255669"/>
          <c:w val="0.32847038838039838"/>
          <c:h val="0.72507591264744331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88;&#1077;&#1090;&#1077;&#1085;&#1089;&#1082;.&#1079;&#1072;&#1073;&#1072;&#1081;&#1082;&#1072;&#1083;&#1100;&#1089;&#1082;&#1080;&#1081;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9;&#1088;&#1077;&#1090;&#1077;&#1085;&#1089;&#1082;.&#1079;&#1072;&#1073;&#1072;&#1081;&#1082;&#1072;&#1083;&#1100;&#1089;&#1082;&#1080;&#1081;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733856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13537,42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822839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652602"/>
              </p:ext>
            </p:extLst>
          </p:nvPr>
        </p:nvGraphicFramePr>
        <p:xfrm>
          <a:off x="323529" y="908720"/>
          <a:ext cx="8424935" cy="561662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24335"/>
                <a:gridCol w="1008112"/>
                <a:gridCol w="1800200"/>
                <a:gridCol w="1247129"/>
                <a:gridCol w="1345159"/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21424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21103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20875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14975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6244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5954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Мужчин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10105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9958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9865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Женщин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11319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11010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5313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5206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11036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Лица старше трудоспособного возраста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4745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79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выбывших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родившихся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умерших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34" marR="38334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4643446"/>
            <a:ext cx="270657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643446"/>
            <a:ext cx="266429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74903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01.01.2021г.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01.01.2022г.</a:t>
                      </a:r>
                      <a:endParaRPr kumimoji="0"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3"/>
            <a:ext cx="7772400" cy="43814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Промышленное производство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66952782"/>
              </p:ext>
            </p:extLst>
          </p:nvPr>
        </p:nvGraphicFramePr>
        <p:xfrm>
          <a:off x="0" y="1357298"/>
          <a:ext cx="9144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72074"/>
            <a:ext cx="2180788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5000636"/>
            <a:ext cx="2571768" cy="2016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929198"/>
            <a:ext cx="2500330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722584"/>
              </p:ext>
            </p:extLst>
          </p:nvPr>
        </p:nvGraphicFramePr>
        <p:xfrm>
          <a:off x="971600" y="1000108"/>
          <a:ext cx="7529490" cy="51431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2583"/>
                <a:gridCol w="1092377"/>
                <a:gridCol w="1310853"/>
                <a:gridCol w="1238027"/>
                <a:gridCol w="1185650"/>
              </a:tblGrid>
              <a:tr h="3406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"Прииск </a:t>
                      </a:r>
                      <a:r>
                        <a:rPr lang="ru-RU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</a:t>
                      </a:r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-Кара»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639,3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1224,1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20909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2540689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4674081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5735148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3567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Газимур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112,528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25,281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9409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332520,24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108850,12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125400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Нергеопром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62,949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197415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342650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877800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096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«Вымпел»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1,412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5,57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10,25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5514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3828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23416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37884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«Андреевский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Кочей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110,5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434025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408200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Инвест-Технологии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  <a:tr h="432048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101791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287908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четыре основных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«Альянс», ООО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«Благоустройство+». Всего котельных на территории района 41 единица. Ежегодная потребность муниципального района «Сретенский район» в тепловой энергии составляет  63,4 тыс. Гкал в год.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всех потребителей питьевой водой на территории городских поселений и сельского поселения «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Производительность всех объектов водоснабжения составляет 1266,470 м3/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 структурное подразделения «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Россети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Сибири» Сретенский РЭС и филиал ОАО «РЖД»</a:t>
            </a:r>
            <a:r>
              <a:rPr lang="ru-RU" sz="1600" dirty="0">
                <a:solidFill>
                  <a:prstClr val="black"/>
                </a:solidFill>
                <a:ea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29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676654" y="1484784"/>
            <a:ext cx="4183377" cy="504056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mar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- 10 средних общеобразовательных организаций, в  состав которых входит 7 филиалов (6 школ и 1 детский сад)  и 5 структурных подразделений (1 начальная школа  и 4 детских сада). </a:t>
            </a:r>
          </a:p>
          <a:p>
            <a:pPr marL="0" lvl="0" indent="0" algn="just" eaLnBrk="0" hangingPunct="0"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- 9 основных общеобразовательных организаций, в состав которых входит 4 филиала (начальные школы) и 4 структурных подразделения (детские сады);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- 3</a:t>
            </a:r>
            <a:r>
              <a:rPr lang="en-GB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образовательных организации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структурное подразделение.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1003 ребёнка,  в школах обучается 2712 уч-ся,  учреждения дополнительного образования посещает 1063 ребёнка.   Образовательный процесс в школах осуществляют 334 педагога, из них 73 (21,9%) имеют высшую и первую категории.</a:t>
            </a:r>
          </a:p>
          <a:p>
            <a:pPr marL="0" inden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253 выпускника 9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 54 выпускника 11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получили аттестаты об окончании школы. Окончили школу с золотой медалью 3 выпускника (МОУ «Кокуйская СОШ № 1» - 1 чел., МОУ «Сретенская СОШ № 1» - 2 чел.). Все они также стали лауреатами гранта депутата Законодательного собрания Забайкальского края Нагель И.К. </a:t>
            </a:r>
          </a:p>
          <a:p>
            <a:pPr marL="0" indent="0" eaLnBrk="0" hangingPunct="0">
              <a:buNone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выпускница  получила золотую медаль за успехи в обучении «Гордость Забайкалья».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129" name="Picture 9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60848"/>
            <a:ext cx="2016224" cy="29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24643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4032448" cy="234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1814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8720137" cy="698341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 Нужны инвестиции. Приглашаем к диалогу инвесторов и партнеров: я уверен, что с вашей помощью Сретенский  район продолжит свое развитие 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7" y="5255709"/>
            <a:ext cx="1330415" cy="130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66" y="2316245"/>
            <a:ext cx="21526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3641" y="623524"/>
            <a:ext cx="8229600" cy="2823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5040560" cy="5365318"/>
          </a:xfrm>
        </p:spPr>
        <p:txBody>
          <a:bodyPr>
            <a:normAutofit/>
          </a:bodyPr>
          <a:lstStyle/>
          <a:p>
            <a:pPr eaLnBrk="0" hangingPunct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участия в федеральном проекте «Цифровая образовательная среда» национального проекта «Образование»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«Центр МТО ОО Забайкальского края осуществлена  закупка оборудования в 13 общеобразовательных организаций района на сумму  24283677,47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рублей. </a:t>
            </a: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федерального проекта «Современная школа» национального проекта «Образование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двух общеобразовательных организациях были созданы Центры «Точка роста». ГУ «Центр МТО ОО Забайкальского края закуплено оборудование на сумму 3193685,1 рублей.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Федерального проекта «Успех каждого ребенка» национального проекта «Образование»  (создание в общеобразовательных организациях, расположенных в сельской местности и малых городах, условий для занятия физической культуры и спортом)  в МОУ «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Ломовская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СОШ» был произведен капитальный ремонт спортивного зала в здании школы (1 748, 18 тыс. руб.) и  приобретено оборудование (291, 9 тыс. руб.) для создания и развития школьного спортивного клуба.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мероприятий плана социального развития центров экономического роста Забайкальского края в 2021 году                                                                                        построена универсальная спортивная площадка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территории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"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Ломовская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СОШ". Выполнены работы на сумму 1868,8 тыс. рублей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Актуальная потребность в ремонте МОУ «Кокуйская СОШ № 1» была частично реализована за счет народной программы «Мы вместе». МОУ «Кокуйская СОШ № 1» выделены денежные средства в размере 10331648 рублей на проведение мероприятий по капитальному ремонту системы отопления и установки пластиковых окон. </a:t>
            </a:r>
          </a:p>
          <a:p>
            <a:pPr eaLnBrk="0" hangingPunct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 же в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народной программы «Мы вместе»  (3000 Добрых дел) установлены пластиковых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окна, обновлена МТБ учреждений, приобретена мебель, компьютерная техника, спортивный инвентарь.</a:t>
            </a:r>
          </a:p>
          <a:p>
            <a:pPr eaLnBrk="0" hangingPunct="0"/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3688" y="4725144"/>
            <a:ext cx="8610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390" y="684561"/>
            <a:ext cx="85538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</a:t>
            </a: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7" y="2748354"/>
            <a:ext cx="1847850" cy="16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7" y="1226089"/>
            <a:ext cx="1732928" cy="14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959" y="1226089"/>
            <a:ext cx="1647274" cy="14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66" y="4902116"/>
            <a:ext cx="2138967" cy="16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 flipV="1">
            <a:off x="5364088" y="6578680"/>
            <a:ext cx="355882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7" y="4365104"/>
            <a:ext cx="1944374" cy="123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3783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61 единица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1 краеведческий музей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эстетическое, краеведение и др.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проводится более 3000 мероприятий с количеством охваченного населения 93789 человек. Количество клубных формирований составляет - 180  с охватом 2210 человек.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библиотеками обслужено 13178 человек, книговыдача за 2021 г. составила – 280190 экз., общий библиотечный фонд составляет – 251754 экз.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Краеведческими музеями обслужено 6076 человек, общее число предметов основного фонда составило – 9051, число посещений музея – 2139 человек, проведено экскурсии – 234,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Экспонировалось предметов основного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- 2024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ед.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Economic\Desktop\regnum_picture_1567392221143128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01162"/>
            <a:ext cx="3191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nomic\Desktop\regnum_picture_1567392222171474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343282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nomic\Desktop\maslenica-tradici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27813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395692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2018-2019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2019-2020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2020-2021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Economic\Desktop\image_image_2481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68760"/>
            <a:ext cx="36289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nomic\Desktop\image_image_3391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508234" cy="2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omic\Desktop\Um6F49C48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86" y="4365104"/>
            <a:ext cx="2416514" cy="14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района функционируют 33 спортивных сооружений, в том числе: 12 плоскостных спортивных сооружений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2 стадиона;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спортивных залов,  2  МУДО «Детско-Юношеская спортивная школа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2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филиала ОСДЮШОР по биатлону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г.Чита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2076017"/>
            <a:ext cx="86439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18 видах спорта и физической культурой занимается 5390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2633" y="2636912"/>
            <a:ext cx="87129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рамках федеральной  программы «ЦЭР», регионального проекта «Формирование комфортной городской среды» в 2021  году введены в эксплуатацию  плоскостные универсальные спортивные площадки с искусственным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покрытием в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с.Ломы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рамках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региональной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«Спорт-норма жизни» для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самостоятельного занятия  населением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воркаутом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установлены  тренажерных комплексы с теневыми навесами:</a:t>
            </a:r>
          </a:p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с.Дунаево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пгт.Усть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-Кара.</a:t>
            </a:r>
          </a:p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 2021гг.  в МУДО «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Сретенская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ДЮСШ» открылись два новых отделения-</a:t>
            </a:r>
          </a:p>
          <a:p>
            <a:pPr lvl="0" algn="just" eaLnBrk="0" hangingPunct="0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«Самбо» и «Бокс», где занимается более 80 детей.</a:t>
            </a:r>
          </a:p>
        </p:txBody>
      </p:sp>
      <p:pic>
        <p:nvPicPr>
          <p:cNvPr id="2050" name="Picture 2" descr="C:\Users\Economic\Desktop\dcb6c7445c49f450bae43b600ab8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87824" cy="164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ГУЗ «Сретенская центральная районная больница» - лечебно-профилактическое учреждение   мощностью 102 круглосуточных и 38 коек дневного стационара, поликлиникой на 550 посещений в смену. В больнице функционирует 3 лечебно-диагностических подразделения - оказывающих медицинскую помощь в амбулаторных условиях и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ФАП,  в стационарных условиях – 7, скорую медицинскую помощь – 1, медицинскую помощь в условиях дневного стационара – 3, обособленные подразделения - 30.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350 работников, из них врачей - 43, средних медицинских работников – 147, младшего медицинского персонала – 10, прочего персонала - 150.</a:t>
            </a:r>
          </a:p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текущем году в рамках реализации </a:t>
            </a:r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ЦЭР закуплен 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автомобиль скорой помощи, по программе модернизации первичного звена здравоохранения приобретены 2 автомобиля для обслуживания амбулаторных пациентов, обновлено медицинское оборудование, проведен капитальный ремонт поликлинического отделения </a:t>
            </a:r>
            <a:r>
              <a:rPr lang="ru-RU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г.Сретенска</a:t>
            </a: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6" y="3717032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773353"/>
              </p:ext>
            </p:extLst>
          </p:nvPr>
        </p:nvGraphicFramePr>
        <p:xfrm>
          <a:off x="251520" y="1556793"/>
          <a:ext cx="8136904" cy="51365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5076"/>
                <a:gridCol w="3160497"/>
                <a:gridCol w="1769269"/>
                <a:gridCol w="927354"/>
                <a:gridCol w="927354"/>
                <a:gridCol w="927354"/>
              </a:tblGrid>
              <a:tr h="4302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2020г.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21,4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110,2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188,9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112,5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69,66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45,2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104,7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46,4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160,5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29,69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13,99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14,15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141,7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177,2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6,68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7,03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51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Индикаторы социально-экономического развития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23271"/>
              </p:ext>
            </p:extLst>
          </p:nvPr>
        </p:nvGraphicFramePr>
        <p:xfrm>
          <a:off x="251520" y="1916832"/>
          <a:ext cx="8617569" cy="4145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187"/>
                <a:gridCol w="3347196"/>
                <a:gridCol w="1891249"/>
                <a:gridCol w="1008112"/>
                <a:gridCol w="936104"/>
                <a:gridCol w="984721"/>
              </a:tblGrid>
              <a:tr h="680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19,67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20,87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21,22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0,05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27966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34788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47359,1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97680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90940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98289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5837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5919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6223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1,6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1,7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16125"/>
              </p:ext>
            </p:extLst>
          </p:nvPr>
        </p:nvGraphicFramePr>
        <p:xfrm>
          <a:off x="272457" y="1268760"/>
          <a:ext cx="8620024" cy="6309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50315"/>
                <a:gridCol w="3348149"/>
                <a:gridCol w="1869231"/>
                <a:gridCol w="987501"/>
                <a:gridCol w="982414"/>
                <a:gridCol w="982414"/>
              </a:tblGrid>
              <a:tr h="3137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2019г.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2020г.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2021г.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2 сельскохозяйственных потребительских кооперативов,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	Артель «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Куларки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СПК  «Рассвет»;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крупных  КФХ;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1 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крупное ЛПХ</a:t>
            </a:r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49834"/>
              </p:ext>
            </p:extLst>
          </p:nvPr>
        </p:nvGraphicFramePr>
        <p:xfrm>
          <a:off x="841814" y="4149080"/>
          <a:ext cx="7307208" cy="22719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4002"/>
                <a:gridCol w="1008112"/>
                <a:gridCol w="1080120"/>
                <a:gridCol w="1080120"/>
                <a:gridCol w="1008112"/>
                <a:gridCol w="1056742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4549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5090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2031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60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1843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1524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15980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12029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11676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1\Documents\К докладу Главы 2012\скутилиной  фото\P113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2374683"/>
            <a:ext cx="3362716" cy="2633571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87522"/>
              </p:ext>
            </p:extLst>
          </p:nvPr>
        </p:nvGraphicFramePr>
        <p:xfrm>
          <a:off x="1403648" y="836712"/>
          <a:ext cx="5378203" cy="857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2860      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33227"/>
              </p:ext>
            </p:extLst>
          </p:nvPr>
        </p:nvGraphicFramePr>
        <p:xfrm>
          <a:off x="611561" y="5157192"/>
          <a:ext cx="6516929" cy="13681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43039"/>
                <a:gridCol w="769979"/>
                <a:gridCol w="787882"/>
                <a:gridCol w="834211"/>
                <a:gridCol w="894512"/>
                <a:gridCol w="787306"/>
              </a:tblGrid>
              <a:tr h="431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504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 (ц.)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1615,2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1319,5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1383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молока (тонн)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3728,8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3904,2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4194,8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4252,7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3337,6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999297"/>
              </p:ext>
            </p:extLst>
          </p:nvPr>
        </p:nvGraphicFramePr>
        <p:xfrm>
          <a:off x="1187624" y="2204864"/>
          <a:ext cx="346462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68052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/>
              <a:t>Географическое </a:t>
            </a:r>
            <a:r>
              <a:rPr lang="ru-RU" sz="1600" b="1" dirty="0"/>
              <a:t>местоположение</a:t>
            </a:r>
            <a:endParaRPr lang="en-US" sz="1600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Здравоохранение</a:t>
            </a:r>
            <a:endParaRPr lang="en-US" sz="1600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Экономическая ситуация</a:t>
            </a:r>
            <a:endParaRPr lang="en-US" sz="1600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Инвестиционная деятельность</a:t>
            </a:r>
            <a:endParaRPr lang="en-US" sz="1600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sz="1600" b="1" dirty="0" smtClean="0"/>
              <a:t>Контактная информация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142196"/>
              </p:ext>
            </p:extLst>
          </p:nvPr>
        </p:nvGraphicFramePr>
        <p:xfrm>
          <a:off x="554049" y="1916832"/>
          <a:ext cx="7546343" cy="216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7751"/>
                <a:gridCol w="1152128"/>
                <a:gridCol w="1080120"/>
                <a:gridCol w="1080120"/>
                <a:gridCol w="936104"/>
                <a:gridCol w="1080120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562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8858,00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2980,00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1649,00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1292,00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10507,00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9042,00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7421,00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4272,00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4680,00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6146" name="Picture 2" descr="C:\Users\дом\Desktop\инвестиционная деятельность в а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4799102"/>
            <a:ext cx="2937831" cy="18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экономика-с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456902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463 </a:t>
            </a:r>
            <a:r>
              <a:rPr lang="ru-RU" sz="1400" b="1" dirty="0">
                <a:solidFill>
                  <a:prstClr val="black"/>
                </a:solidFill>
              </a:rPr>
              <a:t>административный регламент по предоставлению муниципальной услуги «Предоставление разрешения на строительство».</a:t>
            </a:r>
            <a:r>
              <a:rPr lang="ru-RU" sz="1400" dirty="0">
                <a:solidFill>
                  <a:prstClr val="black"/>
                </a:solidFill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3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3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3"/>
              </a:rPr>
              <a:t>сретенск.забайкальский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дней)</a:t>
            </a: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464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4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4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4"/>
              </a:rPr>
              <a:t>сретенск.забайкальский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20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заявителя (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Заявитель вправе представить: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цветную копию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топоосновы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для проектирования, подготовленную на основании топографо-геодезической изученности участка (объекта), инженерных изысканий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земельного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участка с прилегающей территорией в размере, необходимым для определения охранной зоны до существующих инженерных коммуникаций, равной 30 м и равной размеру санитарно-защитной зоны;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технические паспорта объектов капитального строительства, расположенных на земельном участке.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 выписка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  <a:endParaRPr lang="ru-RU" altLang="ru-RU" sz="1600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53839135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595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2022-2024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10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«Создание комплексной зоны отдыха на базе населенного пункта Дома отдыха «</a:t>
            </a:r>
            <a:r>
              <a:rPr lang="ru-RU" sz="2700" b="1" cap="none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Чалбучи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81536" y="219276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Инициатор проекта:</a:t>
            </a:r>
          </a:p>
          <a:p>
            <a:r>
              <a:rPr lang="ru-RU" b="1" dirty="0" smtClean="0"/>
              <a:t>       ООО «</a:t>
            </a:r>
            <a:r>
              <a:rPr lang="ru-RU" b="1" dirty="0" err="1" smtClean="0"/>
              <a:t>Русуниверсал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7500" y="306896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6,0 млн.руб., из них: собственные средства – 1,4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4,6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68443" y="425408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3 года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" y="4254081"/>
            <a:ext cx="4044143" cy="257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i.mycdn.me/i?r=AzFIxPtkV78jcmdRfpoIOyaJRqnhnc0JtAs1eroadu5AczO7EuABt8t6j6ROsg0SwU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" y="1592795"/>
            <a:ext cx="3845169" cy="26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943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97371"/>
              </p:ext>
            </p:extLst>
          </p:nvPr>
        </p:nvGraphicFramePr>
        <p:xfrm>
          <a:off x="0" y="13154"/>
          <a:ext cx="9036496" cy="413224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86646"/>
                <a:gridCol w="5949850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Создание комплексной зоны отдыха на базе населенного пункта Дома отдыха «</a:t>
                      </a:r>
                      <a:r>
                        <a:rPr lang="ru-RU" sz="1400" b="1" cap="none" dirty="0" err="1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Чалбучи</a:t>
                      </a:r>
                      <a:r>
                        <a:rPr lang="ru-RU" sz="1400" b="1" cap="none" dirty="0" smtClean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услуг населению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198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ООО «</a:t>
                      </a:r>
                      <a:r>
                        <a:rPr lang="ru-RU" sz="1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Русуниверсал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4635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населенный пункт 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Дом Отдыха </a:t>
                      </a:r>
                      <a:r>
                        <a:rPr lang="ru-RU" sz="14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комплексной зоны отдыха на территории Сретенского района на базе населенного пункта Дома отдыха  "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Чалбучи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". </a:t>
                      </a:r>
                      <a:endParaRPr lang="ru-RU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42" marR="53142" marT="0" marB="0"/>
                </a:tc>
              </a:tr>
              <a:tr h="1193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модульных не - капитальных  средств размещений: объектов кемпинг –размещения, обустройство жилой и рекреационной зон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жилых отдельно стоящих помещений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, 2 служебных помещения , 1 помещение для ранения хозяйственного инвентаря , 1 пищеблок.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=10 га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713969"/>
              </p:ext>
            </p:extLst>
          </p:nvPr>
        </p:nvGraphicFramePr>
        <p:xfrm>
          <a:off x="35497" y="4149081"/>
          <a:ext cx="9000999" cy="26127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188035"/>
                <a:gridCol w="5812964"/>
              </a:tblGrid>
              <a:tr h="1290523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Необходимый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проекта оценивается в сумме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рублей.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Финансирование за счет собственных средств предприятия составит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1,4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млн. рублей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, заемные средства 4,6 млн. руб.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Собственные, заемные средства </a:t>
                      </a:r>
                      <a:r>
                        <a:rPr lang="ru-RU" sz="1400" dirty="0" smtClean="0">
                          <a:effectLst/>
                        </a:rPr>
                        <a:t>. Планируется приобрести</a:t>
                      </a:r>
                      <a:r>
                        <a:rPr lang="ru-RU" sz="1400" baseline="0" dirty="0" smtClean="0">
                          <a:effectLst/>
                        </a:rPr>
                        <a:t> статус НИП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 </a:t>
                      </a:r>
                      <a:r>
                        <a:rPr lang="ru-RU" sz="1400" dirty="0">
                          <a:effectLst/>
                        </a:rPr>
                        <a:t>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5 рабочих </a:t>
                      </a:r>
                      <a:r>
                        <a:rPr lang="ru-RU" sz="1400" dirty="0">
                          <a:effectLst/>
                        </a:rPr>
                        <a:t>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реализации проекта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 2023</a:t>
                      </a:r>
                      <a:r>
                        <a:rPr lang="ru-RU" sz="1300" baseline="0" dirty="0" smtClean="0">
                          <a:effectLst/>
                        </a:rPr>
                        <a:t> г.</a:t>
                      </a:r>
                      <a:r>
                        <a:rPr lang="ru-RU" sz="1300" dirty="0" smtClean="0">
                          <a:effectLst/>
                        </a:rPr>
                        <a:t>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75065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/>
              <a:t>Создание комплексного развивающего детского центра для организации досуга </a:t>
            </a:r>
            <a:r>
              <a:rPr lang="ru-RU" sz="2000" dirty="0" smtClean="0"/>
              <a:t>детей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052736"/>
            <a:ext cx="284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ООО «</a:t>
            </a:r>
            <a:r>
              <a:rPr lang="ru-RU" b="1" dirty="0" err="1" smtClean="0">
                <a:solidFill>
                  <a:schemeClr val="bg1"/>
                </a:solidFill>
              </a:rPr>
              <a:t>Стройсервис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2839100"/>
            <a:ext cx="4925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12,5 млн.руб., из них: собственные средства – 7,72 млн</a:t>
            </a:r>
            <a:r>
              <a:rPr lang="ru-RU" dirty="0"/>
              <a:t>. </a:t>
            </a:r>
            <a:r>
              <a:rPr lang="ru-RU" dirty="0" smtClean="0"/>
              <a:t>рублей, заемные средства – 4,78 </a:t>
            </a:r>
            <a:r>
              <a:rPr lang="ru-RU" dirty="0" err="1" smtClean="0"/>
              <a:t>млн.руб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4,5  года</a:t>
            </a:r>
            <a:endParaRPr lang="ru-RU" dirty="0"/>
          </a:p>
        </p:txBody>
      </p:sp>
      <p:pic>
        <p:nvPicPr>
          <p:cNvPr id="5122" name="Picture 2" descr="https://idei.club/uploads/posts/2021-10/1634267382_61-idei-club-p-dizain-detskogo-kluba-interer-krasivo-foto-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2330"/>
            <a:ext cx="3600400" cy="23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o-rabote.ru/wp-content/uploads/9/e/5/9e52eefe337688cc27efbed08567f7f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600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3.photo.2gis.com/images/branch/78/10977524112797741_bfd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09" y="4467908"/>
            <a:ext cx="3734435" cy="22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650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6"/>
            <a:ext cx="4248472" cy="5678865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2022 году МР «Сретенский район» исполнилось 96 лет.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17956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781798"/>
              </p:ext>
            </p:extLst>
          </p:nvPr>
        </p:nvGraphicFramePr>
        <p:xfrm>
          <a:off x="0" y="0"/>
          <a:ext cx="9036496" cy="6972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комплексного развивающего детского центра для организации досуга детей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Оказание социально-значимых услуг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Сретенск ул. Луначарского , 226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Стройсервис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г. Сретенск</a:t>
                      </a:r>
                    </a:p>
                    <a:p>
                      <a:pPr algn="just"/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Клубная, 45 Б 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89145267222</a:t>
                      </a:r>
                      <a:endParaRPr kumimoji="0"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«Создание комплексного развивающего детского центра для организации досуга детей» позволяет решить несколько важных задач: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создание условий для повышения инвестиционной привлекательности территории 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создание новых рабочих мест;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развитие комфортной деловой, развлекательной среды г. Сретенск;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привлечению и развитию  туризма;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пополнение бюджетов различных уровней.</a:t>
                      </a:r>
                    </a:p>
                  </a:txBody>
                  <a:tcPr marL="44664" marR="44664" marT="0" marB="0"/>
                </a:tc>
              </a:tr>
              <a:tr h="16069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: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 Приобретено здание,  земельный участка (аренда);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Общая стоимость проекта составит 12,5 млн. рублей из них: собственные средства 7,72  млн. рублей и 4,78 млн. рублей  на создание объекта инфраструктуры за счет высвобождаемых средств на 2021-2024 годы. </a:t>
                      </a:r>
                    </a:p>
                    <a:p>
                      <a:pPr algn="just"/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ходе реализации проекта будет создано 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рабочих мест.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разработки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318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«Организация производства и реализация металлоконструкций», «Строительство ритуального зала»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1600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мес.</a:t>
            </a:r>
          </a:p>
          <a:p>
            <a:pPr algn="ctr"/>
            <a:endParaRPr lang="ru-RU" dirty="0"/>
          </a:p>
        </p:txBody>
      </p:sp>
      <p:pic>
        <p:nvPicPr>
          <p:cNvPr id="13314" name="Picture 2" descr="http://navesov.ru/files/izdelia-iz-metalla-foto/4/izdelia-iz-metall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31096"/>
            <a:ext cx="3559959" cy="2786082"/>
          </a:xfrm>
          <a:prstGeom prst="rect">
            <a:avLst/>
          </a:prstGeom>
          <a:noFill/>
        </p:spPr>
      </p:pic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37" y="3645024"/>
            <a:ext cx="3786214" cy="2786082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670" y="4464851"/>
            <a:ext cx="3786214" cy="257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56521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478470"/>
              </p:ext>
            </p:extLst>
          </p:nvPr>
        </p:nvGraphicFramePr>
        <p:xfrm>
          <a:off x="142844" y="142852"/>
          <a:ext cx="8786874" cy="36010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12,5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млн.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проекта предполагается за счет собственных средств.</a:t>
                      </a:r>
                      <a:r>
                        <a:rPr kumimoji="0" lang="ru-RU" sz="1400" b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Получение субсидии за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фактически произведенные   затраты  на создание, модернизацию и (или) реконструкцию объектов инфраструктуры, необходимых для реализации НИП 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4,5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 года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65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58251"/>
              </p:ext>
            </p:extLst>
          </p:nvPr>
        </p:nvGraphicFramePr>
        <p:xfrm>
          <a:off x="179512" y="260647"/>
          <a:ext cx="8712968" cy="4481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0512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и реализация металлоконструкций». Изготовление алюминиевых лодок.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1500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мес.</a:t>
            </a:r>
          </a:p>
          <a:p>
            <a:pPr algn="ctr"/>
            <a:endParaRPr lang="ru-RU" dirty="0"/>
          </a:p>
        </p:txBody>
      </p:sp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8" y="1461773"/>
            <a:ext cx="3265658" cy="2136717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6" y="3023656"/>
            <a:ext cx="3786214" cy="257181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69" y="4381468"/>
            <a:ext cx="4053120" cy="24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Ekonomika\AppData\Local\Temp\Rar$DIa3796.35583\20170914_160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0" y="4077072"/>
            <a:ext cx="3559058" cy="2526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67553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553266"/>
              </p:ext>
            </p:extLst>
          </p:nvPr>
        </p:nvGraphicFramePr>
        <p:xfrm>
          <a:off x="179512" y="260647"/>
          <a:ext cx="8712968" cy="44913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80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Изготовление металлоконструкций, бетонных изделий – тротуарная плитка, бордюры. Предоставление услуг населению.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50109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544729"/>
              </p:ext>
            </p:extLst>
          </p:nvPr>
        </p:nvGraphicFramePr>
        <p:xfrm>
          <a:off x="357158" y="332653"/>
          <a:ext cx="8535322" cy="65353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998818"/>
                <a:gridCol w="4536504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1500,0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500,0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  <a:r>
                        <a:rPr lang="ru-RU" sz="1400" dirty="0" smtClean="0">
                          <a:effectLst/>
                        </a:rPr>
                        <a:t>заемные 1000,0 </a:t>
                      </a:r>
                      <a:r>
                        <a:rPr lang="ru-RU" sz="1400" dirty="0" err="1" smtClean="0">
                          <a:effectLst/>
                        </a:rPr>
                        <a:t>тыс.руб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мес.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3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r>
                        <a:rPr lang="en-US" sz="1400" dirty="0" smtClean="0">
                          <a:effectLst/>
                        </a:rPr>
                        <a:t>21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Белозеров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=800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на изготовление лодок разрабатывал 2 года.   Принимал участие в облагораживании зданий Сретенского района: Краеведческий музей в г. Сретенск, музыкальная школа в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Кокуи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Ограждение городского сада в г. Сретенск и т.д.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22203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57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425119"/>
              </p:ext>
            </p:extLst>
          </p:nvPr>
        </p:nvGraphicFramePr>
        <p:xfrm>
          <a:off x="179512" y="1196752"/>
          <a:ext cx="8784976" cy="511256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024336"/>
                <a:gridCol w="391117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714360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Верхотуров Валерий Валентинович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Альбина Александровна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 anchor="ctr"/>
                </a:tc>
              </a:tr>
              <a:tr h="8382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Скворцов Сергей Анатольевич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Заместитель Главы по вопросам территориального планирования, Начальник Управления территориального</a:t>
                      </a:r>
                      <a:r>
                        <a:rPr kumimoji="0" lang="ru-RU" sz="1400" kern="1200" baseline="0" dirty="0" smtClean="0">
                          <a:effectLst/>
                        </a:rPr>
                        <a:t> развития</a:t>
                      </a:r>
                      <a:r>
                        <a:rPr kumimoji="0" lang="ru-RU" sz="1400" kern="1200" dirty="0" smtClean="0">
                          <a:effectLst/>
                        </a:rPr>
                        <a:t>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 anchor="ctr"/>
                </a:tc>
              </a:tr>
              <a:tr h="8579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Гордеева Анна Николаевна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 anchor="ctr"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err="1" smtClean="0"/>
                        <a:t>Шайдурова</a:t>
                      </a:r>
                      <a:r>
                        <a:rPr lang="ru-RU" sz="1400" dirty="0" smtClean="0"/>
                        <a:t> Анна Алексеевна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отрицательные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положительные черты. К первым следует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отнести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Последнее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обстоятельство увеличивает нагрузку как на районный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так и на бюджеты поселений. К положительным чертам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относятся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52-километровая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дорога краевого подчинения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Традиционно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сельское хозяйство Сретенского района является одной из основных отраслей экономической деятельности населения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139" y="3857628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 ПРОВАЛ, </a:t>
            </a:r>
            <a:r>
              <a:rPr lang="ru-RU" sz="1600" dirty="0" err="1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Лургиканская</a:t>
            </a:r>
            <a:r>
              <a:rPr lang="ru-RU" sz="1600" dirty="0" smtClean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24935</TotalTime>
  <Words>6085</Words>
  <Application>Microsoft Office PowerPoint</Application>
  <PresentationFormat>Экран (4:3)</PresentationFormat>
  <Paragraphs>1479</Paragraphs>
  <Slides>57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Промышленное производство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            Экономическая ситуация</vt:lpstr>
      <vt:lpstr>Презентация PowerPoint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«Создание комплексной зоны отдыха на базе населенного пункта Дома отдыха «Чалбучи»  </vt:lpstr>
      <vt:lpstr>Презентация PowerPoint</vt:lpstr>
      <vt:lpstr>«Создание комплексного развивающего детского центра для организации досуга детей»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cp:lastModifiedBy>User</cp:lastModifiedBy>
  <cp:revision>1512</cp:revision>
  <cp:lastPrinted>2022-10-20T06:09:43Z</cp:lastPrinted>
  <dcterms:modified xsi:type="dcterms:W3CDTF">2022-11-01T06:40:25Z</dcterms:modified>
</cp:coreProperties>
</file>